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3" r:id="rId4"/>
    <p:sldId id="257" r:id="rId5"/>
    <p:sldId id="266" r:id="rId6"/>
    <p:sldId id="261" r:id="rId7"/>
    <p:sldId id="260" r:id="rId8"/>
    <p:sldId id="262" r:id="rId9"/>
    <p:sldId id="271" r:id="rId10"/>
    <p:sldId id="263" r:id="rId11"/>
    <p:sldId id="264" r:id="rId12"/>
    <p:sldId id="265" r:id="rId13"/>
    <p:sldId id="270" r:id="rId14"/>
    <p:sldId id="272" r:id="rId15"/>
    <p:sldId id="268" r:id="rId16"/>
    <p:sldId id="269" r:id="rId17"/>
    <p:sldId id="25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996633"/>
    <a:srgbClr val="663300"/>
    <a:srgbClr val="DAC38A"/>
    <a:srgbClr val="DCD8BE"/>
    <a:srgbClr val="B2B2B2"/>
    <a:srgbClr val="E67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kolorowanka-nuty_844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E67300">
                <a:tint val="45000"/>
                <a:satMod val="400000"/>
              </a:srgbClr>
            </a:duotone>
            <a:lum bright="30000"/>
          </a:blip>
          <a:stretch>
            <a:fillRect/>
          </a:stretch>
        </p:blipFill>
        <p:spPr>
          <a:xfrm>
            <a:off x="1428728" y="97770"/>
            <a:ext cx="6286544" cy="18310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16165"/>
            <a:ext cx="7772400" cy="1470025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071942"/>
            <a:ext cx="5915044" cy="1285884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0i4l2h0mas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8596" y="2428868"/>
            <a:ext cx="1285884" cy="12858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CF419-9A77-4768-9EB0-ACE867CF2B0C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A4599-5A4F-441F-B80C-8EE154603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fisha.altune.ru/fony-dlya-prezentacii-powerpoint-detski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Открытый урок по </a:t>
            </a:r>
            <a:br>
              <a:rPr lang="ru-RU" dirty="0" smtClean="0"/>
            </a:br>
            <a:r>
              <a:rPr lang="ru-RU" dirty="0" smtClean="0"/>
              <a:t>сольфеджио 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3 «В» класс,</a:t>
            </a:r>
          </a:p>
          <a:p>
            <a:r>
              <a:rPr lang="ru-RU" dirty="0" smtClean="0"/>
              <a:t>13 февраля 2015 года</a:t>
            </a:r>
            <a:endParaRPr lang="ru-RU" dirty="0"/>
          </a:p>
        </p:txBody>
      </p:sp>
      <p:pic>
        <p:nvPicPr>
          <p:cNvPr id="8" name="Рисунок 7" descr="0i4l2h0mas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8596" y="2405066"/>
            <a:ext cx="1309686" cy="1309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Практическое задание №1 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</a:rPr>
              <a:t>Построить в тональности Ре мажор тоническое трезвучие и его обращения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Проверка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Содержимое 3" descr="--------------------1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6757"/>
          <a:stretch>
            <a:fillRect/>
          </a:stretch>
        </p:blipFill>
        <p:spPr>
          <a:xfrm>
            <a:off x="683568" y="1844824"/>
            <a:ext cx="1152128" cy="1793442"/>
          </a:xfrm>
        </p:spPr>
      </p:pic>
      <p:pic>
        <p:nvPicPr>
          <p:cNvPr id="5" name="Рисунок 4" descr="--------------------2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19" r="17991"/>
          <a:stretch>
            <a:fillRect/>
          </a:stretch>
        </p:blipFill>
        <p:spPr>
          <a:xfrm>
            <a:off x="2555776" y="1772816"/>
            <a:ext cx="2808312" cy="1833195"/>
          </a:xfrm>
          <a:prstGeom prst="rect">
            <a:avLst/>
          </a:prstGeom>
        </p:spPr>
      </p:pic>
      <p:pic>
        <p:nvPicPr>
          <p:cNvPr id="6" name="Рисунок 5" descr="--------------------3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6056" b="1709"/>
          <a:stretch>
            <a:fillRect/>
          </a:stretch>
        </p:blipFill>
        <p:spPr>
          <a:xfrm>
            <a:off x="5669077" y="1556792"/>
            <a:ext cx="3185573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Практическое задание №2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Найти среди данных аккордов трезвучия с обращениями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img57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r="25154" b="26567"/>
          <a:stretch>
            <a:fillRect/>
          </a:stretch>
        </p:blipFill>
        <p:spPr>
          <a:xfrm>
            <a:off x="0" y="2996952"/>
            <a:ext cx="9159417" cy="1728192"/>
          </a:xfrm>
          <a:prstGeom prst="rect">
            <a:avLst/>
          </a:prstGeom>
        </p:spPr>
      </p:pic>
      <p:sp>
        <p:nvSpPr>
          <p:cNvPr id="8" name="Арка 7"/>
          <p:cNvSpPr/>
          <p:nvPr/>
        </p:nvSpPr>
        <p:spPr>
          <a:xfrm rot="10800000">
            <a:off x="1120967" y="4171180"/>
            <a:ext cx="2010280" cy="409575"/>
          </a:xfrm>
          <a:prstGeom prst="blockArc">
            <a:avLst>
              <a:gd name="adj1" fmla="val 10812176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Арка 8"/>
          <p:cNvSpPr/>
          <p:nvPr/>
        </p:nvSpPr>
        <p:spPr>
          <a:xfrm rot="10800000">
            <a:off x="3995936" y="4149080"/>
            <a:ext cx="1224136" cy="288032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Арка 9"/>
          <p:cNvSpPr/>
          <p:nvPr/>
        </p:nvSpPr>
        <p:spPr>
          <a:xfrm rot="10800000">
            <a:off x="6012160" y="4077072"/>
            <a:ext cx="1224136" cy="288032"/>
          </a:xfrm>
          <a:prstGeom prst="blockArc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Арка 10"/>
          <p:cNvSpPr/>
          <p:nvPr/>
        </p:nvSpPr>
        <p:spPr>
          <a:xfrm>
            <a:off x="1979712" y="3212976"/>
            <a:ext cx="4032448" cy="288032"/>
          </a:xfrm>
          <a:prstGeom prst="blockArc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                                          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592" y="47971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55576" y="4797152"/>
            <a:ext cx="792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2800" b="1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28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771800" y="4797152"/>
            <a:ext cx="7200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28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932040" y="4797152"/>
            <a:ext cx="54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28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48264" y="4797152"/>
            <a:ext cx="864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24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851920" y="4797152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2400" b="1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24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940152" y="4869160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2400" b="1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24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35696" y="4869160"/>
            <a:ext cx="662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2800" b="1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ru-RU" sz="28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96136" y="2852936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Практическое задание №4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820472" cy="4525963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Какой тетрахорд представлен на слайде?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Определить вид минора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2" name="Рисунок 11" descr="fa-diez-minor - копия (2)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7584" y="2924944"/>
            <a:ext cx="1080120" cy="907301"/>
          </a:xfrm>
          <a:prstGeom prst="rect">
            <a:avLst/>
          </a:prstGeom>
        </p:spPr>
      </p:pic>
      <p:pic>
        <p:nvPicPr>
          <p:cNvPr id="13" name="Рисунок 12" descr="fa-diez-minor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44949" y="3041346"/>
            <a:ext cx="2035124" cy="81970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2483768" y="256490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</a:t>
            </a:r>
            <a:endParaRPr lang="ru-RU" sz="2400" b="1" dirty="0"/>
          </a:p>
        </p:txBody>
      </p:sp>
      <p:pic>
        <p:nvPicPr>
          <p:cNvPr id="15" name="Рисунок 14" descr="fa-diez-minor - копия - копия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03215" y="2996952"/>
            <a:ext cx="1954503" cy="7200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644008" y="256490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  <p:pic>
        <p:nvPicPr>
          <p:cNvPr id="17" name="Рисунок 16" descr="fa-diez-minor - копия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72200" y="2924944"/>
            <a:ext cx="1928638" cy="82039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732240" y="249289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08104" y="155679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1143000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663300"/>
                </a:solidFill>
              </a:rPr>
              <a:t>Построить тоническое трезвучие в тональности </a:t>
            </a:r>
            <a:r>
              <a:rPr lang="ru-RU" b="1" i="1" dirty="0" err="1" smtClean="0">
                <a:solidFill>
                  <a:srgbClr val="663300"/>
                </a:solidFill>
              </a:rPr>
              <a:t>фа#</a:t>
            </a:r>
            <a:r>
              <a:rPr lang="ru-RU" b="1" i="1" dirty="0" smtClean="0">
                <a:solidFill>
                  <a:srgbClr val="663300"/>
                </a:solidFill>
              </a:rPr>
              <a:t> минор</a:t>
            </a:r>
            <a:endParaRPr lang="ru-RU" b="1" i="1" dirty="0">
              <a:solidFill>
                <a:srgbClr val="66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</a:rPr>
              <a:t>Проверка</a:t>
            </a:r>
          </a:p>
          <a:p>
            <a:endParaRPr lang="ru-RU" sz="4000" b="1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fa-diez-minor - копия (2)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7584" y="2924944"/>
            <a:ext cx="1628752" cy="1368152"/>
          </a:xfrm>
          <a:prstGeom prst="rect">
            <a:avLst/>
          </a:prstGeom>
        </p:spPr>
      </p:pic>
      <p:pic>
        <p:nvPicPr>
          <p:cNvPr id="5" name="Рисунок 4" descr="02_67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67744" y="2924944"/>
            <a:ext cx="4568190" cy="115358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55776" y="4437112"/>
            <a:ext cx="8640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lang="ru-RU" sz="3600" b="1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36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3928" y="443711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lang="ru-RU" sz="36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4437112"/>
            <a:ext cx="8002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lang="ru-RU" sz="3600" b="1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ru-RU" sz="36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4685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b="1" i="1" dirty="0" smtClean="0">
                <a:solidFill>
                  <a:srgbClr val="FFC000"/>
                </a:solidFill>
              </a:rPr>
              <a:t>Цель урока: </a:t>
            </a:r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C000"/>
                </a:solidFill>
              </a:rPr>
              <a:t>   </a:t>
            </a:r>
            <a:r>
              <a:rPr lang="ru-RU" sz="5400" b="1" i="1" dirty="0" smtClean="0">
                <a:solidFill>
                  <a:srgbClr val="996633"/>
                </a:solidFill>
              </a:rPr>
              <a:t>познакомиться  с обращениями трезвучий</a:t>
            </a:r>
            <a:r>
              <a:rPr lang="ru-RU" sz="5400" i="1" dirty="0" smtClean="0">
                <a:solidFill>
                  <a:srgbClr val="FFC000"/>
                </a:solidFill>
              </a:rPr>
              <a:t/>
            </a:r>
            <a:br>
              <a:rPr lang="ru-RU" sz="5400" i="1" dirty="0" smtClean="0">
                <a:solidFill>
                  <a:srgbClr val="FFC000"/>
                </a:solidFill>
              </a:rPr>
            </a:br>
            <a:r>
              <a:rPr lang="ru-RU" sz="5400" i="1" dirty="0" smtClean="0">
                <a:solidFill>
                  <a:srgbClr val="FFC000"/>
                </a:solidFill>
              </a:rPr>
              <a:t>                                                              </a:t>
            </a:r>
            <a:endParaRPr lang="ru-RU" sz="5400" b="1" i="1" dirty="0" smtClean="0">
              <a:solidFill>
                <a:srgbClr val="996633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rgbClr val="996633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chemeClr val="accent6"/>
              </a:solidFill>
            </a:endParaRPr>
          </a:p>
          <a:p>
            <a:pPr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4685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b="1" i="1" dirty="0" smtClean="0">
                <a:solidFill>
                  <a:srgbClr val="FFC000"/>
                </a:solidFill>
              </a:rPr>
              <a:t/>
            </a:r>
            <a:br>
              <a:rPr lang="ru-RU" b="1" i="1" dirty="0" smtClean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FFC000"/>
                </a:solidFill>
              </a:rPr>
              <a:t>Задачи: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996633"/>
                </a:solidFill>
              </a:rPr>
              <a:t>Узнать, сколько обращений имеет трезвучие?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996633"/>
                </a:solidFill>
              </a:rPr>
              <a:t>Как называются и обозначаются обращения?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996633"/>
                </a:solidFill>
              </a:rPr>
              <a:t>Чем они отличаются друг от друга?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996633"/>
                </a:solidFill>
              </a:rPr>
              <a:t>Из каких интервалов они состоят?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smtClean="0">
                <a:solidFill>
                  <a:srgbClr val="996633"/>
                </a:solidFill>
              </a:rPr>
              <a:t>Учиться </a:t>
            </a:r>
            <a:r>
              <a:rPr lang="ru-RU" sz="3600" b="1" i="1" dirty="0" smtClean="0">
                <a:solidFill>
                  <a:srgbClr val="996633"/>
                </a:solidFill>
              </a:rPr>
              <a:t>строить обращения трезвучий.</a:t>
            </a: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rgbClr val="996633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996633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chemeClr val="accent6"/>
              </a:solidFill>
            </a:endParaRPr>
          </a:p>
          <a:p>
            <a:pPr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17844"/>
            <a:ext cx="8229600" cy="1154098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663300"/>
                </a:solidFill>
              </a:rPr>
              <a:t>Автор шаблона – </a:t>
            </a:r>
            <a:r>
              <a:rPr lang="ru-RU" sz="1600" b="1" dirty="0" smtClean="0">
                <a:solidFill>
                  <a:srgbClr val="663300"/>
                </a:solidFill>
              </a:rPr>
              <a:t>Коровина Ирина Николаевна</a:t>
            </a:r>
            <a:r>
              <a:rPr lang="ru-RU" sz="1600" dirty="0" smtClean="0">
                <a:solidFill>
                  <a:srgbClr val="663300"/>
                </a:solidFill>
              </a:rPr>
              <a:t>,</a:t>
            </a:r>
            <a:br>
              <a:rPr lang="ru-RU" sz="1600" dirty="0" smtClean="0">
                <a:solidFill>
                  <a:srgbClr val="663300"/>
                </a:solidFill>
              </a:rPr>
            </a:br>
            <a:r>
              <a:rPr lang="ru-RU" sz="1600" dirty="0" smtClean="0">
                <a:solidFill>
                  <a:srgbClr val="663300"/>
                </a:solidFill>
              </a:rPr>
              <a:t>учитель начальных классов </a:t>
            </a:r>
            <a:br>
              <a:rPr lang="ru-RU" sz="1600" dirty="0" smtClean="0">
                <a:solidFill>
                  <a:srgbClr val="663300"/>
                </a:solidFill>
              </a:rPr>
            </a:br>
            <a:r>
              <a:rPr lang="ru-RU" sz="1600" dirty="0" smtClean="0">
                <a:solidFill>
                  <a:srgbClr val="663300"/>
                </a:solidFill>
              </a:rPr>
              <a:t>МБОУ «СОШ №9» </a:t>
            </a:r>
            <a:br>
              <a:rPr lang="ru-RU" sz="1600" dirty="0" smtClean="0">
                <a:solidFill>
                  <a:srgbClr val="663300"/>
                </a:solidFill>
              </a:rPr>
            </a:br>
            <a:r>
              <a:rPr lang="ru-RU" sz="1600" dirty="0" smtClean="0">
                <a:solidFill>
                  <a:srgbClr val="663300"/>
                </a:solidFill>
              </a:rPr>
              <a:t>г.Сафоново Смоленской области</a:t>
            </a:r>
            <a:endParaRPr lang="ru-RU" sz="1600" dirty="0">
              <a:solidFill>
                <a:srgbClr val="66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143381"/>
            <a:ext cx="8229600" cy="1285884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Фон - </a:t>
            </a:r>
            <a:r>
              <a:rPr lang="en-US" sz="2000" dirty="0" smtClean="0">
                <a:hlinkClick r:id="rId2"/>
              </a:rPr>
              <a:t>http://afisha.altune.ru/fony-dlya-prezentacii-powerpoint-detskie.html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Тема урока: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</a:rPr>
              <a:t>«Обращения трезвучий»</a:t>
            </a:r>
          </a:p>
        </p:txBody>
      </p:sp>
      <p:pic>
        <p:nvPicPr>
          <p:cNvPr id="8" name="Рисунок 7" descr="0i4l2h0mas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8596" y="2405066"/>
            <a:ext cx="1309686" cy="1309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Предварительная работа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996633"/>
                </a:solidFill>
              </a:rPr>
              <a:t>               </a:t>
            </a:r>
            <a:r>
              <a:rPr lang="ru-RU" i="1" dirty="0" smtClean="0">
                <a:solidFill>
                  <a:srgbClr val="660033"/>
                </a:solidFill>
              </a:rPr>
              <a:t>Изучены следующие </a:t>
            </a:r>
            <a:r>
              <a:rPr lang="ru-RU" b="1" i="1" dirty="0" smtClean="0">
                <a:solidFill>
                  <a:srgbClr val="660033"/>
                </a:solidFill>
              </a:rPr>
              <a:t>темы</a:t>
            </a:r>
            <a:r>
              <a:rPr lang="ru-RU" i="1" dirty="0" smtClean="0">
                <a:solidFill>
                  <a:srgbClr val="660033"/>
                </a:solidFill>
              </a:rPr>
              <a:t>:</a:t>
            </a:r>
          </a:p>
          <a:p>
            <a:r>
              <a:rPr lang="ru-RU" i="1" dirty="0" smtClean="0">
                <a:solidFill>
                  <a:srgbClr val="660033"/>
                </a:solidFill>
              </a:rPr>
              <a:t>Интервалы</a:t>
            </a:r>
          </a:p>
          <a:p>
            <a:r>
              <a:rPr lang="ru-RU" i="1" dirty="0" smtClean="0">
                <a:solidFill>
                  <a:srgbClr val="660033"/>
                </a:solidFill>
              </a:rPr>
              <a:t>Обращение интервалов</a:t>
            </a:r>
          </a:p>
          <a:p>
            <a:r>
              <a:rPr lang="ru-RU" i="1" dirty="0" smtClean="0">
                <a:solidFill>
                  <a:srgbClr val="660033"/>
                </a:solidFill>
              </a:rPr>
              <a:t>Трезвучия</a:t>
            </a:r>
          </a:p>
          <a:p>
            <a:r>
              <a:rPr lang="ru-RU" i="1" dirty="0" smtClean="0">
                <a:solidFill>
                  <a:srgbClr val="660033"/>
                </a:solidFill>
              </a:rPr>
              <a:t>Виды трезвучий (мажорное, минорное, увеличенное, уменьшенное)</a:t>
            </a:r>
          </a:p>
          <a:p>
            <a:endParaRPr lang="ru-RU" dirty="0">
              <a:solidFill>
                <a:srgbClr val="99663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4685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b="1" i="1" dirty="0" smtClean="0">
                <a:solidFill>
                  <a:srgbClr val="FFC000"/>
                </a:solidFill>
              </a:rPr>
              <a:t>Цель урока: </a:t>
            </a:r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C000"/>
                </a:solidFill>
              </a:rPr>
              <a:t>   </a:t>
            </a:r>
            <a:r>
              <a:rPr lang="ru-RU" sz="5400" b="1" i="1" dirty="0" smtClean="0">
                <a:solidFill>
                  <a:srgbClr val="996633"/>
                </a:solidFill>
              </a:rPr>
              <a:t>познакомиться  с обращениями трезвучий</a:t>
            </a:r>
            <a:r>
              <a:rPr lang="ru-RU" sz="5400" i="1" dirty="0" smtClean="0">
                <a:solidFill>
                  <a:srgbClr val="FFC000"/>
                </a:solidFill>
              </a:rPr>
              <a:t/>
            </a:r>
            <a:br>
              <a:rPr lang="ru-RU" sz="5400" i="1" dirty="0" smtClean="0">
                <a:solidFill>
                  <a:srgbClr val="FFC000"/>
                </a:solidFill>
              </a:rPr>
            </a:br>
            <a:r>
              <a:rPr lang="ru-RU" sz="5400" i="1" dirty="0" smtClean="0">
                <a:solidFill>
                  <a:srgbClr val="FFC000"/>
                </a:solidFill>
              </a:rPr>
              <a:t>                                                              </a:t>
            </a:r>
            <a:endParaRPr lang="ru-RU" sz="5400" b="1" i="1" dirty="0" smtClean="0">
              <a:solidFill>
                <a:srgbClr val="996633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rgbClr val="996633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chemeClr val="accent6"/>
              </a:solidFill>
            </a:endParaRPr>
          </a:p>
          <a:p>
            <a:pPr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4685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b="1" i="1" dirty="0" smtClean="0">
                <a:solidFill>
                  <a:srgbClr val="FFC000"/>
                </a:solidFill>
              </a:rPr>
              <a:t/>
            </a:r>
            <a:br>
              <a:rPr lang="ru-RU" b="1" i="1" dirty="0" smtClean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FFC000"/>
                </a:solidFill>
              </a:rPr>
              <a:t>Задачи: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996633"/>
                </a:solidFill>
              </a:rPr>
              <a:t>Узнать, сколько обращений имеет трезвучие?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996633"/>
                </a:solidFill>
              </a:rPr>
              <a:t>Чем они отличаются друг от друга?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996633"/>
                </a:solidFill>
              </a:rPr>
              <a:t>Как называются и обозначаются обращения?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996633"/>
                </a:solidFill>
              </a:rPr>
              <a:t>Из каких интервалов они состоят?</a:t>
            </a:r>
          </a:p>
          <a:p>
            <a:pPr>
              <a:buFont typeface="Wingdings" pitchFamily="2" charset="2"/>
              <a:buChar char="Ø"/>
            </a:pPr>
            <a:r>
              <a:rPr lang="ru-RU" sz="3600" b="1" i="1" dirty="0" smtClean="0">
                <a:solidFill>
                  <a:srgbClr val="996633"/>
                </a:solidFill>
              </a:rPr>
              <a:t>Учиться строить обращения трезвучий.</a:t>
            </a: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rgbClr val="996633"/>
              </a:solidFill>
            </a:endParaRPr>
          </a:p>
          <a:p>
            <a:pPr>
              <a:buNone/>
            </a:pPr>
            <a:endParaRPr lang="ru-RU" b="1" i="1" dirty="0" smtClean="0">
              <a:solidFill>
                <a:srgbClr val="996633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i="1" dirty="0" smtClean="0">
              <a:solidFill>
                <a:schemeClr val="accent6"/>
              </a:solidFill>
            </a:endParaRPr>
          </a:p>
          <a:p>
            <a:pPr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Принцип построения обращений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Содержимое 3" descr="obracshenie-trezvuchiy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492896"/>
            <a:ext cx="2539004" cy="1341115"/>
          </a:xfrm>
        </p:spPr>
      </p:pic>
      <p:pic>
        <p:nvPicPr>
          <p:cNvPr id="5" name="Рисунок 4" descr="obracshenie-trezvuchiy-1 - коп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2492896"/>
            <a:ext cx="1734484" cy="1313617"/>
          </a:xfrm>
          <a:prstGeom prst="rect">
            <a:avLst/>
          </a:prstGeom>
        </p:spPr>
      </p:pic>
      <p:pic>
        <p:nvPicPr>
          <p:cNvPr id="6" name="Рисунок 5" descr="obracshenie-trezvuchiy-1 - копия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2492896"/>
            <a:ext cx="1761748" cy="1296144"/>
          </a:xfrm>
          <a:prstGeom prst="rect">
            <a:avLst/>
          </a:prstGeom>
        </p:spPr>
      </p:pic>
      <p:pic>
        <p:nvPicPr>
          <p:cNvPr id="8" name="Рисунок 7" descr="obracshenie-trezvuchiy-1 - копия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192" y="2492896"/>
            <a:ext cx="1728192" cy="13088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FFC000"/>
                </a:solidFill>
              </a:rPr>
              <a:t>Названия и </a:t>
            </a:r>
            <a:br>
              <a:rPr lang="ru-RU" sz="4800" dirty="0" smtClean="0">
                <a:solidFill>
                  <a:srgbClr val="FFC000"/>
                </a:solidFill>
              </a:rPr>
            </a:br>
            <a:r>
              <a:rPr lang="ru-RU" sz="4800" dirty="0" smtClean="0">
                <a:solidFill>
                  <a:srgbClr val="FFC000"/>
                </a:solidFill>
              </a:rPr>
              <a:t>обозначения обращений </a:t>
            </a:r>
            <a:endParaRPr lang="ru-RU" sz="4800" dirty="0">
              <a:solidFill>
                <a:srgbClr val="FFC000"/>
              </a:solidFill>
            </a:endParaRPr>
          </a:p>
        </p:txBody>
      </p:sp>
      <p:pic>
        <p:nvPicPr>
          <p:cNvPr id="9" name="Содержимое 8" descr="obracshenie-trezvuchiy-1 - копия (4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2410" t="-9359" r="21277" b="-12305"/>
          <a:stretch>
            <a:fillRect/>
          </a:stretch>
        </p:blipFill>
        <p:spPr>
          <a:xfrm>
            <a:off x="971600" y="1772816"/>
            <a:ext cx="7272808" cy="1872208"/>
          </a:xfrm>
        </p:spPr>
      </p:pic>
      <p:sp>
        <p:nvSpPr>
          <p:cNvPr id="10" name="TextBox 9"/>
          <p:cNvSpPr txBox="1"/>
          <p:nvPr/>
        </p:nvSpPr>
        <p:spPr>
          <a:xfrm>
            <a:off x="827584" y="378904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3789040"/>
            <a:ext cx="14036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28675" algn="l"/>
              </a:tabLst>
            </a:pPr>
            <a:r>
              <a:rPr lang="ru-RU" sz="48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800" b="1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28675" algn="l"/>
              </a:tabLst>
            </a:pP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779912" y="3645024"/>
            <a:ext cx="15121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tabLst>
                <a:tab pos="828675" algn="l"/>
              </a:tabLst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6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156176" y="4005064"/>
            <a:ext cx="11521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28675" algn="l"/>
              </a:tabLst>
            </a:pPr>
            <a:r>
              <a:rPr kumimoji="0" lang="ru-RU" sz="6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6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5656" y="371703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ТРЕЗВУЧИЕ</a:t>
            </a:r>
            <a:endParaRPr lang="ru-RU" sz="24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79912" y="364502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СЕКСТАККОРД</a:t>
            </a:r>
            <a:endParaRPr lang="ru-RU" sz="2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3645024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КВАРТСЕКСТАККОРД</a:t>
            </a:r>
            <a:endParaRPr lang="ru-RU" sz="24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23728" y="4005064"/>
            <a:ext cx="7040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6000" b="1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6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C000"/>
                </a:solidFill>
              </a:rPr>
              <a:t>Обозначения обращений </a:t>
            </a:r>
            <a:endParaRPr lang="ru-RU" sz="4800" dirty="0"/>
          </a:p>
        </p:txBody>
      </p:sp>
      <p:pic>
        <p:nvPicPr>
          <p:cNvPr id="4" name="Содержимое 8" descr="obracshenie-trezvuchiy-1 - копия (4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3103"/>
          <a:stretch>
            <a:fillRect/>
          </a:stretch>
        </p:blipFill>
        <p:spPr>
          <a:xfrm>
            <a:off x="1259632" y="1988840"/>
            <a:ext cx="7068803" cy="1578050"/>
          </a:xfr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979712" y="3645024"/>
            <a:ext cx="1331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4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283968" y="3573016"/>
            <a:ext cx="10436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228184" y="3573016"/>
            <a:ext cx="1187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4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051720" y="4581128"/>
            <a:ext cx="10436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4800" b="1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48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3968" y="4581128"/>
            <a:ext cx="9361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44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00192" y="4581128"/>
            <a:ext cx="8675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lang="ru-RU" sz="4000" b="1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ru-RU" sz="40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20483" grpId="0"/>
      <p:bldP spid="20485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C000"/>
                </a:solidFill>
              </a:rPr>
              <a:t>Почему в обращениях есть </a:t>
            </a:r>
            <a:r>
              <a:rPr lang="ru-RU" b="1" i="1" dirty="0" smtClean="0">
                <a:solidFill>
                  <a:srgbClr val="FFC000"/>
                </a:solidFill>
              </a:rPr>
              <a:t>кварта?</a:t>
            </a:r>
            <a:endParaRPr lang="ru-RU" b="1" i="1" dirty="0">
              <a:solidFill>
                <a:srgbClr val="FFC000"/>
              </a:solidFill>
            </a:endParaRPr>
          </a:p>
        </p:txBody>
      </p:sp>
      <p:pic>
        <p:nvPicPr>
          <p:cNvPr id="4" name="Содержимое 3" descr="np_clip_image006 - копия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9633" y="2012848"/>
            <a:ext cx="6120680" cy="276795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221</Words>
  <Application>Microsoft Office PowerPoint</Application>
  <PresentationFormat>Экран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Открытый урок по  сольфеджио </vt:lpstr>
      <vt:lpstr>Тема урока: </vt:lpstr>
      <vt:lpstr>Предварительная работа</vt:lpstr>
      <vt:lpstr> Цель урока:  </vt:lpstr>
      <vt:lpstr>  </vt:lpstr>
      <vt:lpstr>Принцип построения обращений</vt:lpstr>
      <vt:lpstr>Названия и  обозначения обращений </vt:lpstr>
      <vt:lpstr>Обозначения обращений </vt:lpstr>
      <vt:lpstr>Почему в обращениях есть кварта?</vt:lpstr>
      <vt:lpstr>Практическое задание №1 </vt:lpstr>
      <vt:lpstr>Проверка</vt:lpstr>
      <vt:lpstr>Практическое задание №2</vt:lpstr>
      <vt:lpstr>Практическое задание №4</vt:lpstr>
      <vt:lpstr>Построить тоническое трезвучие в тональности фа# минор</vt:lpstr>
      <vt:lpstr> Цель урока:  </vt:lpstr>
      <vt:lpstr>  </vt:lpstr>
      <vt:lpstr>Автор шаблона – Коровина Ирина Николаевна, учитель начальных классов  МБОУ «СОШ №9»  г.Сафоново Смоленской области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www</cp:lastModifiedBy>
  <cp:revision>48</cp:revision>
  <dcterms:created xsi:type="dcterms:W3CDTF">2013-03-01T18:28:36Z</dcterms:created>
  <dcterms:modified xsi:type="dcterms:W3CDTF">2016-04-24T17:34:13Z</dcterms:modified>
</cp:coreProperties>
</file>